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6" r:id="rId2"/>
    <p:sldId id="360" r:id="rId3"/>
    <p:sldId id="361" r:id="rId4"/>
    <p:sldId id="362" r:id="rId5"/>
    <p:sldId id="363" r:id="rId6"/>
    <p:sldId id="364" r:id="rId7"/>
    <p:sldId id="373" r:id="rId8"/>
    <p:sldId id="365" r:id="rId9"/>
    <p:sldId id="374" r:id="rId10"/>
    <p:sldId id="375" r:id="rId11"/>
    <p:sldId id="366" r:id="rId12"/>
    <p:sldId id="372"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99" autoAdjust="0"/>
  </p:normalViewPr>
  <p:slideViewPr>
    <p:cSldViewPr>
      <p:cViewPr varScale="1">
        <p:scale>
          <a:sx n="63" d="100"/>
          <a:sy n="63" d="100"/>
        </p:scale>
        <p:origin x="1596" y="66"/>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C90C8-500B-49B4-A16B-1AD094FADA74}" type="datetimeFigureOut">
              <a:rPr lang="en-US" smtClean="0"/>
              <a:t>10/31/2018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4D614-0816-4155-8781-76D9B2524AB5}" type="slidenum">
              <a:rPr lang="en-US" smtClean="0"/>
              <a:t>‹#›</a:t>
            </a:fld>
            <a:endParaRPr lang="en-US"/>
          </a:p>
        </p:txBody>
      </p:sp>
    </p:spTree>
    <p:extLst>
      <p:ext uri="{BB962C8B-B14F-4D97-AF65-F5344CB8AC3E}">
        <p14:creationId xmlns:p14="http://schemas.microsoft.com/office/powerpoint/2010/main" val="213171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the top 10 most frequently cited standards following inspections of worksites by federal OSHA. OSHA publishes this list to alert employers about these commonly cited standards so they can take steps to find and fix recognized hazards addressed in these and other standards before OSHA shows up. </a:t>
            </a:r>
          </a:p>
          <a:p>
            <a:endParaRPr lang="en-US" dirty="0" smtClean="0"/>
          </a:p>
          <a:p>
            <a:r>
              <a:rPr lang="en-US" dirty="0" smtClean="0"/>
              <a:t>The following slides show the top 5 sub-sections that</a:t>
            </a:r>
            <a:r>
              <a:rPr lang="en-US" baseline="0" dirty="0" smtClean="0"/>
              <a:t> OSHA cites for each of these standards.</a:t>
            </a:r>
            <a:endParaRPr lang="en-US" dirty="0"/>
          </a:p>
        </p:txBody>
      </p:sp>
      <p:sp>
        <p:nvSpPr>
          <p:cNvPr id="4" name="Slide Number Placeholder 3"/>
          <p:cNvSpPr>
            <a:spLocks noGrp="1"/>
          </p:cNvSpPr>
          <p:nvPr>
            <p:ph type="sldNum" sz="quarter" idx="10"/>
          </p:nvPr>
        </p:nvSpPr>
        <p:spPr/>
        <p:txBody>
          <a:bodyPr/>
          <a:lstStyle/>
          <a:p>
            <a:fld id="{6EF4D614-0816-4155-8781-76D9B2524AB5}" type="slidenum">
              <a:rPr lang="en-US" smtClean="0"/>
              <a:t>1</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10</a:t>
            </a:fld>
            <a:endParaRPr lang="en-US"/>
          </a:p>
        </p:txBody>
      </p:sp>
    </p:spTree>
    <p:extLst>
      <p:ext uri="{BB962C8B-B14F-4D97-AF65-F5344CB8AC3E}">
        <p14:creationId xmlns:p14="http://schemas.microsoft.com/office/powerpoint/2010/main" val="7678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4 sub-sections of this standard were cited in FY 2018.</a:t>
            </a:r>
            <a:endParaRPr lang="en-US" dirty="0"/>
          </a:p>
        </p:txBody>
      </p:sp>
      <p:sp>
        <p:nvSpPr>
          <p:cNvPr id="4" name="Slide Number Placeholder 3"/>
          <p:cNvSpPr>
            <a:spLocks noGrp="1"/>
          </p:cNvSpPr>
          <p:nvPr>
            <p:ph type="sldNum" sz="quarter" idx="10"/>
          </p:nvPr>
        </p:nvSpPr>
        <p:spPr/>
        <p:txBody>
          <a:bodyPr/>
          <a:lstStyle/>
          <a:p>
            <a:fld id="{6EF4D614-0816-4155-8781-76D9B2524AB5}" type="slidenum">
              <a:rPr lang="en-US" smtClean="0"/>
              <a:t>11</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the top 10 most frequently cited OSHA</a:t>
            </a:r>
            <a:r>
              <a:rPr lang="en-US" baseline="0" dirty="0" smtClean="0"/>
              <a:t> standards during inspections of construction worksites.</a:t>
            </a:r>
            <a:endParaRPr lang="en-US" dirty="0"/>
          </a:p>
        </p:txBody>
      </p:sp>
      <p:sp>
        <p:nvSpPr>
          <p:cNvPr id="4" name="Slide Number Placeholder 3"/>
          <p:cNvSpPr>
            <a:spLocks noGrp="1"/>
          </p:cNvSpPr>
          <p:nvPr>
            <p:ph type="sldNum" sz="quarter" idx="10"/>
          </p:nvPr>
        </p:nvSpPr>
        <p:spPr/>
        <p:txBody>
          <a:bodyPr/>
          <a:lstStyle/>
          <a:p>
            <a:fld id="{6EF4D614-0816-4155-8781-76D9B2524AB5}" type="slidenum">
              <a:rPr lang="en-US" smtClean="0"/>
              <a:t>12</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2</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3</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4</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5</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4D614-0816-4155-8781-76D9B2524AB5}" type="slidenum">
              <a:rPr lang="en-US" smtClean="0"/>
              <a:t>6</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7</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8</a:t>
            </a:fld>
            <a:endParaRPr lang="en-US"/>
          </a:p>
        </p:txBody>
      </p:sp>
    </p:spTree>
    <p:extLst>
      <p:ext uri="{BB962C8B-B14F-4D97-AF65-F5344CB8AC3E}">
        <p14:creationId xmlns:p14="http://schemas.microsoft.com/office/powerpoint/2010/main" val="529731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4D614-0816-4155-8781-76D9B2524AB5}" type="slidenum">
              <a:rPr lang="en-US" smtClean="0"/>
              <a:t>9</a:t>
            </a:fld>
            <a:endParaRPr lang="en-US"/>
          </a:p>
        </p:txBody>
      </p:sp>
    </p:spTree>
    <p:extLst>
      <p:ext uri="{BB962C8B-B14F-4D97-AF65-F5344CB8AC3E}">
        <p14:creationId xmlns:p14="http://schemas.microsoft.com/office/powerpoint/2010/main" val="52973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885620-E2EC-4DE9-8F45-70D352E41EA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20443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85620-E2EC-4DE9-8F45-70D352E41EA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282676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85620-E2EC-4DE9-8F45-70D352E41EA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412799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85620-E2EC-4DE9-8F45-70D352E41EA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86515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85620-E2EC-4DE9-8F45-70D352E41EA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47859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885620-E2EC-4DE9-8F45-70D352E41EA4}"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45763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885620-E2EC-4DE9-8F45-70D352E41EA4}"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21452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85620-E2EC-4DE9-8F45-70D352E41EA4}"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397987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85620-E2EC-4DE9-8F45-70D352E41EA4}"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351416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85620-E2EC-4DE9-8F45-70D352E41EA4}"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160967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85620-E2EC-4DE9-8F45-70D352E41EA4}"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E5C-2AB6-4199-B4DE-471580895AF8}" type="slidenum">
              <a:rPr lang="en-US" smtClean="0"/>
              <a:t>‹#›</a:t>
            </a:fld>
            <a:endParaRPr lang="en-US"/>
          </a:p>
        </p:txBody>
      </p:sp>
    </p:spTree>
    <p:extLst>
      <p:ext uri="{BB962C8B-B14F-4D97-AF65-F5344CB8AC3E}">
        <p14:creationId xmlns:p14="http://schemas.microsoft.com/office/powerpoint/2010/main" val="395014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85620-E2EC-4DE9-8F45-70D352E41EA4}" type="datetimeFigureOut">
              <a:rPr lang="en-US" smtClean="0"/>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75E5C-2AB6-4199-B4DE-471580895AF8}" type="slidenum">
              <a:rPr lang="en-US" smtClean="0"/>
              <a:t>‹#›</a:t>
            </a:fld>
            <a:endParaRPr lang="en-US"/>
          </a:p>
        </p:txBody>
      </p:sp>
    </p:spTree>
    <p:extLst>
      <p:ext uri="{BB962C8B-B14F-4D97-AF65-F5344CB8AC3E}">
        <p14:creationId xmlns:p14="http://schemas.microsoft.com/office/powerpoint/2010/main" val="357336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osha.gov/pls/oshaweb/owadisp.show_document?p_table=STANDARDS&amp;p_id=10757"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osha.gov/pls/oshaweb/owadisp.show_document?p_table=STANDARDS&amp;p_id=10099" TargetMode="External"/><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osha.gov/SLTC/etools/respiratory/change_schedule.html" TargetMode="External"/><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osha.gov/pls/oshaweb/owadisp.show_document?p_table=STANDARDS&amp;p_id=10757"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3101087" cy="3276600"/>
          </a:xfrm>
          <a:prstGeom prst="rect">
            <a:avLst/>
          </a:prstGeom>
          <a:solidFill>
            <a:srgbClr val="A4B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75" y="1688878"/>
            <a:ext cx="3478212" cy="28069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a:t>
            </a:r>
          </a:p>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Violations</a:t>
            </a:r>
          </a:p>
          <a:p>
            <a:pPr algn="ctr">
              <a:spcAft>
                <a:spcPts val="1200"/>
              </a:spcAft>
              <a:defRPr/>
            </a:pPr>
            <a:r>
              <a:rPr lang="en-US" sz="2400" b="1" dirty="0" smtClean="0">
                <a:solidFill>
                  <a:schemeClr val="tx1"/>
                </a:solidFill>
              </a:rPr>
              <a:t>Most frequently cited OSHA standards </a:t>
            </a:r>
            <a:br>
              <a:rPr lang="en-US" sz="2400" b="1" dirty="0" smtClean="0">
                <a:solidFill>
                  <a:schemeClr val="tx1"/>
                </a:solidFill>
              </a:rPr>
            </a:br>
            <a:r>
              <a:rPr lang="en-US" sz="2400" b="1" dirty="0" smtClean="0">
                <a:solidFill>
                  <a:schemeClr val="tx1"/>
                </a:solidFill>
              </a:rPr>
              <a:t>during FY 2018 inspections</a:t>
            </a:r>
            <a:endParaRPr lang="en-US" sz="3200" b="1" dirty="0">
              <a:solidFill>
                <a:schemeClr val="tx1"/>
              </a:solidFill>
              <a:latin typeface="Arial Narrow" pitchFamily="34" charset="0"/>
            </a:endParaRPr>
          </a:p>
        </p:txBody>
      </p:sp>
      <p:grpSp>
        <p:nvGrpSpPr>
          <p:cNvPr id="5" name="Group 1"/>
          <p:cNvGrpSpPr>
            <a:grpSpLocks/>
          </p:cNvGrpSpPr>
          <p:nvPr/>
        </p:nvGrpSpPr>
        <p:grpSpPr bwMode="auto">
          <a:xfrm>
            <a:off x="26988"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4"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2" name="Rectangle 1"/>
          <p:cNvSpPr/>
          <p:nvPr/>
        </p:nvSpPr>
        <p:spPr>
          <a:xfrm>
            <a:off x="3303722" y="1143000"/>
            <a:ext cx="5840278" cy="5563061"/>
          </a:xfrm>
          <a:prstGeom prst="rect">
            <a:avLst/>
          </a:prstGeom>
        </p:spPr>
        <p:txBody>
          <a:bodyPr wrap="square">
            <a:spAutoFit/>
          </a:bodyPr>
          <a:lstStyle/>
          <a:p>
            <a:pPr>
              <a:spcAft>
                <a:spcPts val="900"/>
              </a:spcAft>
            </a:pPr>
            <a:r>
              <a:rPr lang="en-US" sz="2400" b="1" dirty="0" smtClean="0"/>
              <a:t>  1</a:t>
            </a:r>
            <a:r>
              <a:rPr lang="en-US" sz="2000" b="1" dirty="0" smtClean="0"/>
              <a:t>. </a:t>
            </a:r>
            <a:r>
              <a:rPr lang="en-US" sz="2400" b="1" dirty="0" smtClean="0"/>
              <a:t>Fall Protection – General Requirements (1926.501)</a:t>
            </a:r>
            <a:endParaRPr lang="en-US" sz="2400" b="1" dirty="0"/>
          </a:p>
          <a:p>
            <a:pPr>
              <a:spcAft>
                <a:spcPts val="900"/>
              </a:spcAft>
            </a:pPr>
            <a:r>
              <a:rPr lang="en-US" sz="2400" b="1" dirty="0" smtClean="0"/>
              <a:t>  2. </a:t>
            </a:r>
            <a:r>
              <a:rPr lang="en-US" sz="2400" b="1" dirty="0"/>
              <a:t>Hazard </a:t>
            </a:r>
            <a:r>
              <a:rPr lang="en-US" sz="2400" b="1" dirty="0" smtClean="0"/>
              <a:t>Communication (1910.1200)</a:t>
            </a:r>
            <a:endParaRPr lang="en-US" sz="2400" b="1" dirty="0"/>
          </a:p>
          <a:p>
            <a:pPr>
              <a:spcAft>
                <a:spcPts val="900"/>
              </a:spcAft>
            </a:pPr>
            <a:r>
              <a:rPr lang="en-US" sz="2400" b="1" dirty="0" smtClean="0"/>
              <a:t>  3. Scaffolding (1926.451)</a:t>
            </a:r>
            <a:endParaRPr lang="en-US" sz="2400" b="1" dirty="0"/>
          </a:p>
          <a:p>
            <a:pPr>
              <a:spcAft>
                <a:spcPts val="900"/>
              </a:spcAft>
            </a:pPr>
            <a:r>
              <a:rPr lang="en-US" sz="2400" b="1" dirty="0" smtClean="0"/>
              <a:t>  4. </a:t>
            </a:r>
            <a:r>
              <a:rPr lang="en-US" sz="2400" b="1" dirty="0"/>
              <a:t>Respiratory </a:t>
            </a:r>
            <a:r>
              <a:rPr lang="en-US" sz="2400" b="1" dirty="0" smtClean="0"/>
              <a:t>Protection (1910.134) </a:t>
            </a:r>
            <a:endParaRPr lang="en-US" sz="2400" b="1" dirty="0"/>
          </a:p>
          <a:p>
            <a:pPr>
              <a:spcAft>
                <a:spcPts val="900"/>
              </a:spcAft>
            </a:pPr>
            <a:r>
              <a:rPr lang="en-US" sz="2400" b="1" dirty="0" smtClean="0"/>
              <a:t>  5. Lockout/</a:t>
            </a:r>
            <a:r>
              <a:rPr lang="en-US" sz="2400" b="1" dirty="0" err="1" smtClean="0"/>
              <a:t>Tagout</a:t>
            </a:r>
            <a:r>
              <a:rPr lang="en-US" sz="2400" b="1" dirty="0" smtClean="0"/>
              <a:t> (1910.147)</a:t>
            </a:r>
          </a:p>
          <a:p>
            <a:pPr>
              <a:spcAft>
                <a:spcPts val="900"/>
              </a:spcAft>
            </a:pPr>
            <a:r>
              <a:rPr lang="en-US" sz="2400" b="1" dirty="0" smtClean="0"/>
              <a:t>  6</a:t>
            </a:r>
            <a:r>
              <a:rPr lang="en-US" sz="2400" b="1" dirty="0"/>
              <a:t>. </a:t>
            </a:r>
            <a:r>
              <a:rPr lang="en-US" sz="2400" b="1" dirty="0" smtClean="0"/>
              <a:t>Ladders (1926.1053)</a:t>
            </a:r>
            <a:endParaRPr lang="en-US" sz="2400" b="1" dirty="0"/>
          </a:p>
          <a:p>
            <a:pPr>
              <a:spcAft>
                <a:spcPts val="900"/>
              </a:spcAft>
            </a:pPr>
            <a:r>
              <a:rPr lang="en-US" sz="2400" b="1" dirty="0"/>
              <a:t>  7. </a:t>
            </a:r>
            <a:r>
              <a:rPr lang="en-US" sz="2400" b="1" dirty="0" smtClean="0"/>
              <a:t>Powered Industrial Trucks (1910.178)</a:t>
            </a:r>
          </a:p>
          <a:p>
            <a:pPr>
              <a:spcAft>
                <a:spcPts val="900"/>
              </a:spcAft>
            </a:pPr>
            <a:r>
              <a:rPr lang="en-US" sz="2400" b="1" dirty="0" smtClean="0"/>
              <a:t>  8. </a:t>
            </a:r>
            <a:r>
              <a:rPr lang="en-US" sz="2400" b="1" dirty="0"/>
              <a:t>Fall Protection – Training Requirements </a:t>
            </a:r>
            <a:r>
              <a:rPr lang="en-US" sz="2400" b="1" dirty="0" smtClean="0"/>
              <a:t>  (1926.503)</a:t>
            </a:r>
          </a:p>
          <a:p>
            <a:pPr>
              <a:spcAft>
                <a:spcPts val="900"/>
              </a:spcAft>
            </a:pPr>
            <a:r>
              <a:rPr lang="en-US" sz="2400" b="1" dirty="0" smtClean="0"/>
              <a:t>  9. Machine Guarding (1910.212)</a:t>
            </a:r>
          </a:p>
          <a:p>
            <a:pPr>
              <a:spcAft>
                <a:spcPts val="900"/>
              </a:spcAft>
            </a:pPr>
            <a:r>
              <a:rPr lang="en-US" sz="2400" b="1" dirty="0" smtClean="0"/>
              <a:t>  10. Eye and Face Protection (1926.102)</a:t>
            </a:r>
            <a:endParaRPr lang="en-US" sz="2400" b="1" dirty="0"/>
          </a:p>
        </p:txBody>
      </p:sp>
    </p:spTree>
    <p:custDataLst>
      <p:tags r:id="rId1"/>
    </p:custDataLst>
    <p:extLst>
      <p:ext uri="{BB962C8B-B14F-4D97-AF65-F5344CB8AC3E}">
        <p14:creationId xmlns:p14="http://schemas.microsoft.com/office/powerpoint/2010/main" val="1857672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13494"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114300" y="2298918"/>
            <a:ext cx="6324600" cy="4247317"/>
          </a:xfrm>
          <a:prstGeom prst="rect">
            <a:avLst/>
          </a:prstGeom>
        </p:spPr>
        <p:txBody>
          <a:bodyPr wrap="square">
            <a:spAutoFit/>
          </a:bodyPr>
          <a:lstStyle/>
          <a:p>
            <a:r>
              <a:rPr lang="en-US" sz="3200" b="1" u="sng" dirty="0" smtClean="0">
                <a:hlinkClick r:id="rId5" tooltip="1926.501"/>
              </a:rPr>
              <a:t>9) 1910.212 – Machine Guarding</a:t>
            </a:r>
            <a:endParaRPr lang="en-US" sz="3200" b="1" dirty="0"/>
          </a:p>
          <a:p>
            <a:r>
              <a:rPr lang="en-US" dirty="0"/>
              <a:t> </a:t>
            </a:r>
          </a:p>
          <a:p>
            <a:pPr marL="342900" lvl="0" indent="-342900">
              <a:buFont typeface="Arial" panose="020B0604020202090204" pitchFamily="34" charset="0"/>
              <a:buChar char="•"/>
            </a:pPr>
            <a:r>
              <a:rPr lang="en-US" sz="2000" dirty="0"/>
              <a:t>1910.212(a)(1) </a:t>
            </a:r>
            <a:r>
              <a:rPr lang="en-US" sz="2000" dirty="0" smtClean="0"/>
              <a:t> (1,289 </a:t>
            </a:r>
            <a:r>
              <a:rPr lang="en-US" sz="2000" dirty="0"/>
              <a:t>violations) – providing one or more methods of machine guarding</a:t>
            </a:r>
          </a:p>
          <a:p>
            <a:pPr marL="342900" lvl="0" indent="-342900">
              <a:buFont typeface="Arial" panose="020B0604020202090204" pitchFamily="34" charset="0"/>
              <a:buChar char="•"/>
            </a:pPr>
            <a:r>
              <a:rPr lang="en-US" sz="2000" dirty="0"/>
              <a:t>1910.212(a)(3)(ii) </a:t>
            </a:r>
            <a:r>
              <a:rPr lang="en-US" sz="2000" dirty="0" smtClean="0"/>
              <a:t>(475 </a:t>
            </a:r>
            <a:r>
              <a:rPr lang="en-US" sz="2000" dirty="0"/>
              <a:t>violations) – point of operation </a:t>
            </a:r>
            <a:r>
              <a:rPr lang="en-US" sz="2000" dirty="0" smtClean="0"/>
              <a:t>guarding: guarding device </a:t>
            </a:r>
            <a:endParaRPr lang="en-US" sz="2000" dirty="0"/>
          </a:p>
          <a:p>
            <a:pPr marL="342900" lvl="0" indent="-342900">
              <a:buFont typeface="Arial" panose="020B0604020202090204" pitchFamily="34" charset="0"/>
              <a:buChar char="•"/>
            </a:pPr>
            <a:r>
              <a:rPr lang="en-US" sz="2000" dirty="0"/>
              <a:t>1910.212(b)  </a:t>
            </a:r>
            <a:r>
              <a:rPr lang="en-US" sz="2000" dirty="0" smtClean="0"/>
              <a:t>(76 </a:t>
            </a:r>
            <a:r>
              <a:rPr lang="en-US" sz="2000" dirty="0"/>
              <a:t>violations) – anchoring fixed </a:t>
            </a:r>
            <a:r>
              <a:rPr lang="en-US" sz="2000" dirty="0" smtClean="0"/>
              <a:t>machinery</a:t>
            </a:r>
          </a:p>
          <a:p>
            <a:pPr marL="342900" indent="-342900">
              <a:buFont typeface="Arial" panose="020B0604020202090204" pitchFamily="34" charset="0"/>
              <a:buChar char="•"/>
            </a:pPr>
            <a:r>
              <a:rPr lang="en-US" sz="2000" dirty="0"/>
              <a:t>1910.212(a)(2)  </a:t>
            </a:r>
            <a:r>
              <a:rPr lang="en-US" sz="2000" dirty="0" smtClean="0"/>
              <a:t>(46 </a:t>
            </a:r>
            <a:r>
              <a:rPr lang="en-US" sz="2000" dirty="0"/>
              <a:t>violations) – affixing guards to the </a:t>
            </a:r>
            <a:r>
              <a:rPr lang="en-US" sz="2000" dirty="0" smtClean="0"/>
              <a:t>machine</a:t>
            </a:r>
            <a:endParaRPr lang="en-US" sz="2000" dirty="0"/>
          </a:p>
          <a:p>
            <a:pPr marL="342900" lvl="0" indent="-342900">
              <a:buFont typeface="Arial" panose="020B0604020202090204" pitchFamily="34" charset="0"/>
              <a:buChar char="•"/>
            </a:pPr>
            <a:r>
              <a:rPr lang="en-US" sz="2000" dirty="0"/>
              <a:t>1910.212(a</a:t>
            </a:r>
            <a:r>
              <a:rPr lang="en-US" sz="2000" dirty="0" smtClean="0"/>
              <a:t>)(3)(iii)  (28 violations</a:t>
            </a:r>
            <a:r>
              <a:rPr lang="en-US" sz="2000" dirty="0"/>
              <a:t>) – </a:t>
            </a:r>
            <a:r>
              <a:rPr lang="en-US" sz="2000" dirty="0" smtClean="0"/>
              <a:t>point of operation guarding: special </a:t>
            </a:r>
            <a:r>
              <a:rPr lang="en-US" sz="2000" dirty="0" err="1" smtClean="0"/>
              <a:t>handtools</a:t>
            </a:r>
            <a:r>
              <a:rPr lang="en-US" sz="2000" dirty="0" smtClean="0"/>
              <a:t> for placing and removing material</a:t>
            </a:r>
            <a:endParaRPr lang="en-US" sz="2000" dirty="0"/>
          </a:p>
        </p:txBody>
      </p:sp>
      <p:pic>
        <p:nvPicPr>
          <p:cNvPr id="3074" name="Picture 2" descr="A guard equipped with safety signs covers the barrel of the injection un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27904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3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525" y="1069284"/>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0"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86139" y="2076462"/>
            <a:ext cx="6875049" cy="3908762"/>
          </a:xfrm>
          <a:prstGeom prst="rect">
            <a:avLst/>
          </a:prstGeom>
        </p:spPr>
        <p:txBody>
          <a:bodyPr wrap="square">
            <a:spAutoFit/>
          </a:bodyPr>
          <a:lstStyle/>
          <a:p>
            <a:r>
              <a:rPr lang="en-US" sz="3200" b="1" u="sng" dirty="0" smtClean="0">
                <a:hlinkClick r:id="rId5" tooltip="1926.501"/>
              </a:rPr>
              <a:t>10) 1926.102 – Eye and Face Protection</a:t>
            </a:r>
            <a:endParaRPr lang="en-US" sz="3200" b="1" dirty="0"/>
          </a:p>
          <a:p>
            <a:r>
              <a:rPr lang="en-US" dirty="0"/>
              <a:t> </a:t>
            </a:r>
          </a:p>
          <a:p>
            <a:pPr marL="342900" indent="-342900">
              <a:buFont typeface="Arial" panose="020B0604020202090204" pitchFamily="34" charset="0"/>
              <a:buChar char="•"/>
            </a:pPr>
            <a:r>
              <a:rPr lang="en-US" dirty="0" smtClean="0"/>
              <a:t>1926.102(a)(1)  (1,475 </a:t>
            </a:r>
            <a:r>
              <a:rPr lang="en-US" dirty="0"/>
              <a:t>violations) – </a:t>
            </a:r>
            <a:r>
              <a:rPr lang="en-US" dirty="0" smtClean="0"/>
              <a:t>ensuring that </a:t>
            </a:r>
            <a:r>
              <a:rPr lang="en-US" dirty="0"/>
              <a:t>each affected employee uses appropriate eye or face protection when exposed to eye or face hazards </a:t>
            </a:r>
            <a:endParaRPr lang="en-US" dirty="0" smtClean="0"/>
          </a:p>
          <a:p>
            <a:pPr marL="342900" indent="-342900">
              <a:buFont typeface="Arial" panose="020B0604020202090204" pitchFamily="34" charset="0"/>
              <a:buChar char="•"/>
            </a:pPr>
            <a:r>
              <a:rPr lang="en-US" dirty="0" smtClean="0"/>
              <a:t>1926.102(a)(2)   (48  violations) – ensuring </a:t>
            </a:r>
            <a:r>
              <a:rPr lang="en-US" dirty="0"/>
              <a:t>that each affected employee uses eye protection that provides side protection when there is a hazard from flying objects</a:t>
            </a:r>
            <a:endParaRPr lang="en-US" dirty="0" smtClean="0"/>
          </a:p>
          <a:p>
            <a:pPr marL="342900" indent="-342900">
              <a:buFont typeface="Arial" panose="020B0604020202090204" pitchFamily="34" charset="0"/>
              <a:buChar char="•"/>
            </a:pPr>
            <a:r>
              <a:rPr lang="en-US" dirty="0" smtClean="0"/>
              <a:t>1926.102(a)(3)   (4 </a:t>
            </a:r>
            <a:r>
              <a:rPr lang="en-US" dirty="0"/>
              <a:t>violations) – </a:t>
            </a:r>
            <a:r>
              <a:rPr lang="en-US" dirty="0" smtClean="0"/>
              <a:t>employees that wear prescription lenses</a:t>
            </a:r>
            <a:endParaRPr lang="en-US" dirty="0"/>
          </a:p>
          <a:p>
            <a:pPr marL="342900" indent="-342900">
              <a:buFont typeface="Arial" panose="020B0604020202090204" pitchFamily="34" charset="0"/>
              <a:buChar char="•"/>
            </a:pPr>
            <a:r>
              <a:rPr lang="en-US" dirty="0" smtClean="0"/>
              <a:t>1926.102(b)(1)   (2 </a:t>
            </a:r>
            <a:r>
              <a:rPr lang="en-US" dirty="0"/>
              <a:t>violations) – </a:t>
            </a:r>
            <a:r>
              <a:rPr lang="en-US" dirty="0" smtClean="0"/>
              <a:t>protective </a:t>
            </a:r>
            <a:r>
              <a:rPr lang="en-US" dirty="0"/>
              <a:t>eye and face protection devices must comply with </a:t>
            </a:r>
            <a:r>
              <a:rPr lang="en-US" dirty="0" smtClean="0"/>
              <a:t>any </a:t>
            </a:r>
            <a:r>
              <a:rPr lang="en-US" dirty="0"/>
              <a:t>of the </a:t>
            </a:r>
            <a:r>
              <a:rPr lang="en-US" dirty="0" smtClean="0"/>
              <a:t>specified consensus </a:t>
            </a:r>
            <a:r>
              <a:rPr lang="en-US" dirty="0"/>
              <a:t>standards</a:t>
            </a:r>
          </a:p>
          <a:p>
            <a:endParaRPr lang="en-US" dirty="0" smtClean="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6108" y="1752600"/>
            <a:ext cx="2098737" cy="1602672"/>
          </a:xfrm>
          <a:prstGeom prst="rect">
            <a:avLst/>
          </a:prstGeom>
        </p:spPr>
      </p:pic>
    </p:spTree>
    <p:extLst>
      <p:ext uri="{BB962C8B-B14F-4D97-AF65-F5344CB8AC3E}">
        <p14:creationId xmlns:p14="http://schemas.microsoft.com/office/powerpoint/2010/main" val="476488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47750"/>
            <a:ext cx="9157010" cy="767850"/>
          </a:xfrm>
          <a:prstGeom prst="rect">
            <a:avLst/>
          </a:prstGeom>
          <a:solidFill>
            <a:srgbClr val="A4B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3321" y="1268975"/>
            <a:ext cx="8602079" cy="5466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3600" b="1" dirty="0" smtClean="0">
                <a:solidFill>
                  <a:srgbClr val="0070C0"/>
                </a:solidFill>
                <a:effectLst>
                  <a:outerShdw blurRad="38100" dist="38100" dir="2700000" algn="tl">
                    <a:srgbClr val="000000">
                      <a:alpha val="43137"/>
                    </a:srgbClr>
                  </a:outerShdw>
                </a:effectLst>
              </a:rPr>
              <a:t>Top Ten Violations in Construction FY 2018</a:t>
            </a:r>
          </a:p>
        </p:txBody>
      </p:sp>
      <p:sp>
        <p:nvSpPr>
          <p:cNvPr id="2" name="Rectangle 1"/>
          <p:cNvSpPr/>
          <p:nvPr/>
        </p:nvSpPr>
        <p:spPr>
          <a:xfrm>
            <a:off x="609600" y="1861662"/>
            <a:ext cx="8153400" cy="4824398"/>
          </a:xfrm>
          <a:prstGeom prst="rect">
            <a:avLst/>
          </a:prstGeom>
        </p:spPr>
        <p:txBody>
          <a:bodyPr wrap="square">
            <a:spAutoFit/>
          </a:bodyPr>
          <a:lstStyle/>
          <a:p>
            <a:pPr marL="457200" indent="-457200">
              <a:spcAft>
                <a:spcPts val="900"/>
              </a:spcAft>
              <a:buFont typeface="+mj-lt"/>
              <a:buAutoNum type="arabicPeriod"/>
            </a:pPr>
            <a:r>
              <a:rPr lang="en-US" sz="2400" b="1" dirty="0" smtClean="0"/>
              <a:t>Fall Protection, Duty to Have (1926.501)</a:t>
            </a:r>
          </a:p>
          <a:p>
            <a:pPr marL="457200" indent="-457200">
              <a:spcAft>
                <a:spcPts val="900"/>
              </a:spcAft>
              <a:buFont typeface="+mj-lt"/>
              <a:buAutoNum type="arabicPeriod"/>
            </a:pPr>
            <a:r>
              <a:rPr lang="en-US" sz="2400" b="1" dirty="0" smtClean="0"/>
              <a:t>Scaffolding (1926.451)</a:t>
            </a:r>
          </a:p>
          <a:p>
            <a:pPr marL="457200" indent="-457200">
              <a:spcAft>
                <a:spcPts val="900"/>
              </a:spcAft>
              <a:buFont typeface="+mj-lt"/>
              <a:buAutoNum type="arabicPeriod"/>
            </a:pPr>
            <a:r>
              <a:rPr lang="en-US" sz="2400" b="1" dirty="0" smtClean="0"/>
              <a:t>Ladders (1926.1053)</a:t>
            </a:r>
          </a:p>
          <a:p>
            <a:pPr marL="457200" indent="-457200">
              <a:spcAft>
                <a:spcPts val="900"/>
              </a:spcAft>
              <a:buFont typeface="+mj-lt"/>
              <a:buAutoNum type="arabicPeriod"/>
            </a:pPr>
            <a:r>
              <a:rPr lang="en-US" sz="2400" b="1" dirty="0" smtClean="0"/>
              <a:t>Fall Protection, Training (1926.503)</a:t>
            </a:r>
          </a:p>
          <a:p>
            <a:pPr marL="457200" indent="-457200">
              <a:spcAft>
                <a:spcPts val="900"/>
              </a:spcAft>
              <a:buFont typeface="+mj-lt"/>
              <a:buAutoNum type="arabicPeriod"/>
            </a:pPr>
            <a:r>
              <a:rPr lang="en-US" sz="2400" b="1" dirty="0" smtClean="0"/>
              <a:t>Eye and Face Protection (1926.102)</a:t>
            </a:r>
          </a:p>
          <a:p>
            <a:pPr marL="457200" indent="-457200">
              <a:spcAft>
                <a:spcPts val="900"/>
              </a:spcAft>
              <a:buFont typeface="+mj-lt"/>
              <a:buAutoNum type="arabicPeriod"/>
            </a:pPr>
            <a:r>
              <a:rPr lang="en-US" sz="2400" b="1" dirty="0"/>
              <a:t>General Safety and Health Provisions (1926.20</a:t>
            </a:r>
            <a:r>
              <a:rPr lang="en-US" sz="2400" b="1" dirty="0" smtClean="0"/>
              <a:t>)</a:t>
            </a:r>
          </a:p>
          <a:p>
            <a:pPr marL="457200" indent="-457200">
              <a:spcAft>
                <a:spcPts val="900"/>
              </a:spcAft>
              <a:buFont typeface="+mj-lt"/>
              <a:buAutoNum type="arabicPeriod"/>
            </a:pPr>
            <a:r>
              <a:rPr lang="en-US" sz="2400" b="1" dirty="0"/>
              <a:t>Head Protection (1926.100</a:t>
            </a:r>
            <a:r>
              <a:rPr lang="en-US" sz="2400" b="1" dirty="0" smtClean="0"/>
              <a:t>)</a:t>
            </a:r>
          </a:p>
          <a:p>
            <a:pPr marL="457200" indent="-457200">
              <a:spcAft>
                <a:spcPts val="900"/>
              </a:spcAft>
              <a:buFont typeface="+mj-lt"/>
              <a:buAutoNum type="arabicPeriod"/>
            </a:pPr>
            <a:r>
              <a:rPr lang="en-US" sz="2400" b="1" dirty="0"/>
              <a:t>Aerial Lifts (1926.453</a:t>
            </a:r>
            <a:r>
              <a:rPr lang="en-US" sz="2400" b="1" dirty="0" smtClean="0"/>
              <a:t>)</a:t>
            </a:r>
          </a:p>
          <a:p>
            <a:pPr marL="457200" indent="-457200">
              <a:spcAft>
                <a:spcPts val="900"/>
              </a:spcAft>
              <a:buFont typeface="+mj-lt"/>
              <a:buAutoNum type="arabicPeriod"/>
            </a:pPr>
            <a:r>
              <a:rPr lang="en-US" sz="2400" b="1" dirty="0" smtClean="0"/>
              <a:t>Hazard Communication (1910.1200)</a:t>
            </a:r>
          </a:p>
          <a:p>
            <a:pPr marL="457200" indent="-457200">
              <a:spcAft>
                <a:spcPts val="900"/>
              </a:spcAft>
              <a:buFont typeface="+mj-lt"/>
              <a:buAutoNum type="arabicPeriod"/>
            </a:pPr>
            <a:r>
              <a:rPr lang="en-US" sz="2400" b="1" dirty="0" smtClean="0"/>
              <a:t>Fall Protection, Systems Criteria and Practices (1926.502)</a:t>
            </a:r>
            <a:endParaRPr lang="en-US" sz="2400" b="1" dirty="0"/>
          </a:p>
        </p:txBody>
      </p:sp>
      <p:pic>
        <p:nvPicPr>
          <p:cNvPr id="1026" name="Picture 2" descr="Construction Indus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7010" cy="12858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7668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n. Provide. Train. Three simple steps to preventing f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905000"/>
            <a:ext cx="3540364" cy="20342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542" y="1244054"/>
            <a:ext cx="6819458"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13494" y="19050"/>
            <a:ext cx="9144000" cy="1152525"/>
            <a:chOff x="13494" y="19050"/>
            <a:chExt cx="9144000" cy="1152525"/>
          </a:xfrm>
        </p:grpSpPr>
        <p:pic>
          <p:nvPicPr>
            <p:cNvPr id="6" name="Picture 7" descr="C:\Users\gchartier\AppData\Local\Microsoft\Windows\Temporary Internet Files\Content.Outlook\GGH2LIOG\Summit_Graphic.jpg"/>
            <p:cNvPicPr>
              <a:picLocks noChangeAspect="1" noChangeArrowheads="1"/>
            </p:cNvPicPr>
            <p:nvPr/>
          </p:nvPicPr>
          <p:blipFill>
            <a:blip r:embed="rId4" cstate="email">
              <a:extLst>
                <a:ext uri="{28A0092B-C50C-407E-A947-70E740481C1C}">
                  <a14:useLocalDpi xmlns:a14="http://schemas.microsoft.com/office/drawing/2010/main" val="0"/>
                </a:ext>
              </a:extLst>
            </a:blip>
            <a:srcRect t="8630" b="69794"/>
            <a:stretch>
              <a:fillRect/>
            </a:stretch>
          </p:blipFill>
          <p:spPr bwMode="auto">
            <a:xfrm>
              <a:off x="13494" y="1905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6827" y="2794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304800" y="3124200"/>
            <a:ext cx="6781800" cy="3631763"/>
          </a:xfrm>
          <a:prstGeom prst="rect">
            <a:avLst/>
          </a:prstGeom>
        </p:spPr>
        <p:txBody>
          <a:bodyPr wrap="square">
            <a:spAutoFit/>
          </a:bodyPr>
          <a:lstStyle/>
          <a:p>
            <a:r>
              <a:rPr lang="en-US" sz="3200" b="1" u="sng" dirty="0" smtClean="0">
                <a:hlinkClick r:id="rId6" tooltip="1926.501"/>
              </a:rPr>
              <a:t>1) 1926.501 </a:t>
            </a:r>
            <a:r>
              <a:rPr lang="en-US" sz="3200" b="1" u="sng" dirty="0">
                <a:hlinkClick r:id="rId6" tooltip="1926.501"/>
              </a:rPr>
              <a:t>- Fall Protection</a:t>
            </a:r>
            <a:endParaRPr lang="en-US" sz="3200" b="1" dirty="0"/>
          </a:p>
          <a:p>
            <a:r>
              <a:rPr lang="en-US" dirty="0"/>
              <a:t> </a:t>
            </a:r>
          </a:p>
          <a:p>
            <a:pPr marL="285750" lvl="0" indent="-285750">
              <a:buFont typeface="Arial" panose="020B0604020202090204" pitchFamily="34" charset="0"/>
              <a:buChar char="•"/>
            </a:pPr>
            <a:r>
              <a:rPr lang="en-US" sz="2000" dirty="0"/>
              <a:t>1926.501(b)(13)  </a:t>
            </a:r>
            <a:r>
              <a:rPr lang="en-US" sz="2000" dirty="0" smtClean="0"/>
              <a:t>(4,577 </a:t>
            </a:r>
            <a:r>
              <a:rPr lang="en-US" sz="2000" dirty="0"/>
              <a:t>violations) – fall protection in residential construction</a:t>
            </a:r>
          </a:p>
          <a:p>
            <a:pPr marL="285750" lvl="0" indent="-285750">
              <a:buFont typeface="Arial" panose="020B0604020202090204" pitchFamily="34" charset="0"/>
              <a:buChar char="•"/>
            </a:pPr>
            <a:r>
              <a:rPr lang="en-US" sz="2000" dirty="0"/>
              <a:t>1926.501(b)(1)  (</a:t>
            </a:r>
            <a:r>
              <a:rPr lang="en-US" sz="2000" dirty="0" smtClean="0"/>
              <a:t>1,126 </a:t>
            </a:r>
            <a:r>
              <a:rPr lang="en-US" sz="2000" dirty="0"/>
              <a:t>violations) – unprotected sides and edges</a:t>
            </a:r>
          </a:p>
          <a:p>
            <a:pPr marL="285750" lvl="0" indent="-285750">
              <a:buFont typeface="Arial" panose="020B0604020202090204" pitchFamily="34" charset="0"/>
              <a:buChar char="•"/>
            </a:pPr>
            <a:r>
              <a:rPr lang="en-US" sz="2000" dirty="0"/>
              <a:t>1926.501(b)(10)  </a:t>
            </a:r>
            <a:r>
              <a:rPr lang="en-US" sz="2000" dirty="0" smtClean="0"/>
              <a:t>(596 </a:t>
            </a:r>
            <a:r>
              <a:rPr lang="en-US" sz="2000" dirty="0"/>
              <a:t>violations) – roofing work on low-slope roofs</a:t>
            </a:r>
          </a:p>
          <a:p>
            <a:pPr marL="285750" lvl="0" indent="-285750">
              <a:buFont typeface="Arial" panose="020B0604020202090204" pitchFamily="34" charset="0"/>
              <a:buChar char="•"/>
            </a:pPr>
            <a:r>
              <a:rPr lang="en-US" sz="2000" dirty="0"/>
              <a:t>1926.501(b)(11)  </a:t>
            </a:r>
            <a:r>
              <a:rPr lang="en-US" sz="2000" dirty="0" smtClean="0"/>
              <a:t>(429 violations</a:t>
            </a:r>
            <a:r>
              <a:rPr lang="en-US" sz="2000" dirty="0"/>
              <a:t>) – steep </a:t>
            </a:r>
            <a:r>
              <a:rPr lang="en-US" sz="2000" dirty="0" smtClean="0"/>
              <a:t>roofs</a:t>
            </a:r>
          </a:p>
          <a:p>
            <a:pPr marL="285750" lvl="0" indent="-285750">
              <a:buFont typeface="Arial" panose="020B0604020202090204" pitchFamily="34" charset="0"/>
              <a:buChar char="•"/>
            </a:pPr>
            <a:r>
              <a:rPr lang="en-US" sz="2000" dirty="0" smtClean="0"/>
              <a:t>1926.501(b)(4)(i) (117 violations) – protection from falling through holes, including skylights</a:t>
            </a:r>
          </a:p>
        </p:txBody>
      </p:sp>
    </p:spTree>
    <p:extLst>
      <p:ext uri="{BB962C8B-B14F-4D97-AF65-F5344CB8AC3E}">
        <p14:creationId xmlns:p14="http://schemas.microsoft.com/office/powerpoint/2010/main" val="429350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1513" y="1170596"/>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26988"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413068" y="2307246"/>
            <a:ext cx="6781800" cy="4524315"/>
          </a:xfrm>
          <a:prstGeom prst="rect">
            <a:avLst/>
          </a:prstGeom>
        </p:spPr>
        <p:txBody>
          <a:bodyPr wrap="square">
            <a:spAutoFit/>
          </a:bodyPr>
          <a:lstStyle/>
          <a:p>
            <a:r>
              <a:rPr lang="en-US" sz="3200" b="1" u="sng" dirty="0">
                <a:hlinkClick r:id="rId5" tooltip="1926.501"/>
              </a:rPr>
              <a:t>2</a:t>
            </a:r>
            <a:r>
              <a:rPr lang="en-US" sz="3200" b="1" u="sng" dirty="0" smtClean="0">
                <a:hlinkClick r:id="rId5" tooltip="1926.501"/>
              </a:rPr>
              <a:t>) </a:t>
            </a:r>
            <a:r>
              <a:rPr lang="en-US" sz="3200" b="1" u="sng" dirty="0">
                <a:hlinkClick r:id="rId6" tooltip="1910.1200"/>
              </a:rPr>
              <a:t>1910.1200 - Hazard </a:t>
            </a:r>
            <a:r>
              <a:rPr lang="en-US" sz="3200" b="1" u="sng" dirty="0" smtClean="0">
                <a:hlinkClick r:id="rId6" tooltip="1910.1200"/>
              </a:rPr>
              <a:t>Communication</a:t>
            </a:r>
            <a:endParaRPr lang="en-US" sz="3200" b="1" dirty="0"/>
          </a:p>
          <a:p>
            <a:r>
              <a:rPr lang="en-US" dirty="0"/>
              <a:t> </a:t>
            </a:r>
          </a:p>
          <a:p>
            <a:pPr marL="342900" lvl="0" indent="-342900">
              <a:buFont typeface="Arial" panose="020B0604020202090204" pitchFamily="34" charset="0"/>
              <a:buChar char="•"/>
            </a:pPr>
            <a:r>
              <a:rPr lang="en-US" sz="2000" dirty="0"/>
              <a:t>1910.1200(e)(1)  </a:t>
            </a:r>
            <a:r>
              <a:rPr lang="en-US" sz="2000" dirty="0" smtClean="0"/>
              <a:t>(1,510 violations) </a:t>
            </a:r>
            <a:r>
              <a:rPr lang="en-US" sz="2000" dirty="0"/>
              <a:t>– written hazard communication </a:t>
            </a:r>
            <a:r>
              <a:rPr lang="en-US" sz="2000" dirty="0" smtClean="0"/>
              <a:t>program</a:t>
            </a:r>
          </a:p>
          <a:p>
            <a:pPr marL="342900" lvl="0" indent="-342900">
              <a:buFont typeface="Arial" panose="020B0604020202090204" pitchFamily="34" charset="0"/>
              <a:buChar char="•"/>
            </a:pPr>
            <a:r>
              <a:rPr lang="en-US" sz="2000" dirty="0" smtClean="0"/>
              <a:t>1910.1200(h</a:t>
            </a:r>
            <a:r>
              <a:rPr lang="en-US" sz="2000" dirty="0"/>
              <a:t>)(1)  </a:t>
            </a:r>
            <a:r>
              <a:rPr lang="en-US" sz="2000" dirty="0" smtClean="0"/>
              <a:t>(1,170 violations) </a:t>
            </a:r>
            <a:r>
              <a:rPr lang="en-US" sz="2000" dirty="0"/>
              <a:t>– employee information and </a:t>
            </a:r>
            <a:r>
              <a:rPr lang="en-US" sz="2000" dirty="0" smtClean="0"/>
              <a:t>training</a:t>
            </a:r>
          </a:p>
          <a:p>
            <a:pPr marL="342900" indent="-342900">
              <a:buFont typeface="Arial" panose="020B0604020202090204" pitchFamily="34" charset="0"/>
              <a:buChar char="•"/>
            </a:pPr>
            <a:r>
              <a:rPr lang="en-US" sz="2000" dirty="0"/>
              <a:t>1910.1200(g)(8)  </a:t>
            </a:r>
            <a:r>
              <a:rPr lang="en-US" sz="2000" dirty="0" smtClean="0"/>
              <a:t>(496 </a:t>
            </a:r>
            <a:r>
              <a:rPr lang="en-US" sz="2000" dirty="0"/>
              <a:t>violations) – maintaining copies of Safety Data Sheets in the workplace and ensuring that they are readily available to </a:t>
            </a:r>
            <a:r>
              <a:rPr lang="en-US" sz="2000" dirty="0" smtClean="0"/>
              <a:t>employees</a:t>
            </a:r>
          </a:p>
          <a:p>
            <a:pPr marL="342900" lvl="0" indent="-342900">
              <a:buFont typeface="Arial" panose="020B0604020202090204" pitchFamily="34" charset="0"/>
              <a:buChar char="•"/>
            </a:pPr>
            <a:r>
              <a:rPr lang="en-US" sz="2000" dirty="0"/>
              <a:t>1910.1200(g)(1)  (</a:t>
            </a:r>
            <a:r>
              <a:rPr lang="en-US" sz="2000" dirty="0" smtClean="0"/>
              <a:t>331 </a:t>
            </a:r>
            <a:r>
              <a:rPr lang="en-US" sz="2000" dirty="0"/>
              <a:t>violations) – having Safety Data Sheets in the workplace for each hazardous </a:t>
            </a:r>
            <a:r>
              <a:rPr lang="en-US" sz="2000" dirty="0" smtClean="0"/>
              <a:t>chemical</a:t>
            </a:r>
          </a:p>
          <a:p>
            <a:pPr marL="342900" lvl="0" indent="-342900">
              <a:buFont typeface="Arial" panose="020B0604020202090204" pitchFamily="34" charset="0"/>
              <a:buChar char="•"/>
            </a:pPr>
            <a:r>
              <a:rPr lang="en-US" sz="2000" dirty="0" smtClean="0"/>
              <a:t>1910.1200(f)(6)(ii)  (196 violations) </a:t>
            </a:r>
            <a:r>
              <a:rPr lang="en-US" sz="2000" dirty="0"/>
              <a:t>– </a:t>
            </a:r>
            <a:r>
              <a:rPr lang="en-US" sz="2000" dirty="0" smtClean="0"/>
              <a:t>labeling containers of hazardous chemicals with product </a:t>
            </a:r>
            <a:r>
              <a:rPr lang="en-US" sz="2000" dirty="0"/>
              <a:t>identifier and words, pictures, symbols, or combination thereof</a:t>
            </a:r>
          </a:p>
        </p:txBody>
      </p:sp>
      <p:pic>
        <p:nvPicPr>
          <p:cNvPr id="3074" name="Picture 2" descr="Fl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0119" y="22098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rros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4725" y="37338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ealth Haz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4725" y="523909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88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13494"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381000" y="2743200"/>
            <a:ext cx="6195599" cy="3631763"/>
          </a:xfrm>
          <a:prstGeom prst="rect">
            <a:avLst/>
          </a:prstGeom>
        </p:spPr>
        <p:txBody>
          <a:bodyPr wrap="square">
            <a:spAutoFit/>
          </a:bodyPr>
          <a:lstStyle/>
          <a:p>
            <a:r>
              <a:rPr lang="en-US" sz="3200" b="1" u="sng" dirty="0" smtClean="0">
                <a:hlinkClick r:id="rId5" tooltip="1926.501"/>
              </a:rPr>
              <a:t>3) 1926.451 </a:t>
            </a:r>
            <a:r>
              <a:rPr lang="en-US" sz="3200" b="1" u="sng" dirty="0">
                <a:hlinkClick r:id="rId5" tooltip="1926.501"/>
              </a:rPr>
              <a:t>- </a:t>
            </a:r>
            <a:r>
              <a:rPr lang="en-US" sz="3200" b="1" u="sng" dirty="0" smtClean="0">
                <a:hlinkClick r:id="rId5" tooltip="1926.501"/>
              </a:rPr>
              <a:t>Scaffolding</a:t>
            </a:r>
            <a:endParaRPr lang="en-US" sz="3200" b="1" dirty="0"/>
          </a:p>
          <a:p>
            <a:r>
              <a:rPr lang="en-US" dirty="0"/>
              <a:t> </a:t>
            </a:r>
          </a:p>
          <a:p>
            <a:pPr marL="342900" lvl="0" indent="-342900">
              <a:buFont typeface="Arial" panose="020B0604020202090204" pitchFamily="34" charset="0"/>
              <a:buChar char="•"/>
            </a:pPr>
            <a:r>
              <a:rPr lang="en-US" sz="2000" dirty="0"/>
              <a:t>1926.451(g)(1)  </a:t>
            </a:r>
            <a:r>
              <a:rPr lang="en-US" sz="2000" dirty="0" smtClean="0"/>
              <a:t>(553 </a:t>
            </a:r>
            <a:r>
              <a:rPr lang="en-US" sz="2000" dirty="0"/>
              <a:t>violations) – fall protection </a:t>
            </a:r>
          </a:p>
          <a:p>
            <a:pPr marL="342900" lvl="0" indent="-342900">
              <a:buFont typeface="Arial" panose="020B0604020202090204" pitchFamily="34" charset="0"/>
              <a:buChar char="•"/>
            </a:pPr>
            <a:r>
              <a:rPr lang="en-US" sz="2000" dirty="0"/>
              <a:t>1926.451(e)(1)  </a:t>
            </a:r>
            <a:r>
              <a:rPr lang="en-US" sz="2000" dirty="0" smtClean="0"/>
              <a:t>(413 </a:t>
            </a:r>
            <a:r>
              <a:rPr lang="en-US" sz="2000" dirty="0"/>
              <a:t>violations) – providing access </a:t>
            </a:r>
          </a:p>
          <a:p>
            <a:pPr marL="342900" lvl="0" indent="-342900">
              <a:buFont typeface="Arial" panose="020B0604020202090204" pitchFamily="34" charset="0"/>
              <a:buChar char="•"/>
            </a:pPr>
            <a:r>
              <a:rPr lang="en-US" sz="2000" dirty="0"/>
              <a:t>1926.451(b)(1)  </a:t>
            </a:r>
            <a:r>
              <a:rPr lang="en-US" sz="2000" dirty="0" smtClean="0"/>
              <a:t>(333 </a:t>
            </a:r>
            <a:r>
              <a:rPr lang="en-US" sz="2000" dirty="0"/>
              <a:t>violations) – platform construction </a:t>
            </a:r>
          </a:p>
          <a:p>
            <a:pPr marL="342900" lvl="0" indent="-342900">
              <a:buFont typeface="Arial" panose="020B0604020202090204" pitchFamily="34" charset="0"/>
              <a:buChar char="•"/>
            </a:pPr>
            <a:r>
              <a:rPr lang="en-US" sz="2000" dirty="0"/>
              <a:t>1926.451(g)(1)(vii)  </a:t>
            </a:r>
            <a:r>
              <a:rPr lang="en-US" sz="2000" dirty="0" smtClean="0"/>
              <a:t>(253 </a:t>
            </a:r>
            <a:r>
              <a:rPr lang="en-US" sz="2000" dirty="0"/>
              <a:t>violations) – use of personal fall arrest or guardrail systems</a:t>
            </a:r>
          </a:p>
          <a:p>
            <a:pPr marL="342900" lvl="0" indent="-342900">
              <a:buFont typeface="Arial" panose="020B0604020202090204" pitchFamily="34" charset="0"/>
              <a:buChar char="•"/>
            </a:pPr>
            <a:r>
              <a:rPr lang="en-US" sz="2000" dirty="0" smtClean="0"/>
              <a:t>1926.451(c)(2) (147 </a:t>
            </a:r>
            <a:r>
              <a:rPr lang="en-US" sz="2000" dirty="0"/>
              <a:t>violations) –  </a:t>
            </a:r>
            <a:r>
              <a:rPr lang="en-US" sz="2000" dirty="0" smtClean="0"/>
              <a:t>foundation for supported scaffold poles, legs, posts, frames, and uprights </a:t>
            </a:r>
            <a:endParaRPr lang="en-US" sz="2000" dirty="0"/>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6599" y="1802302"/>
            <a:ext cx="23717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488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13494"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358346" y="2309204"/>
            <a:ext cx="6781800" cy="4524315"/>
          </a:xfrm>
          <a:prstGeom prst="rect">
            <a:avLst/>
          </a:prstGeom>
        </p:spPr>
        <p:txBody>
          <a:bodyPr wrap="square">
            <a:spAutoFit/>
          </a:bodyPr>
          <a:lstStyle/>
          <a:p>
            <a:r>
              <a:rPr lang="en-US" sz="3200" b="1" u="sng" dirty="0" smtClean="0">
                <a:hlinkClick r:id="rId5" tooltip="1926.501"/>
              </a:rPr>
              <a:t>4) 1910.134 – Respiratory Protection</a:t>
            </a:r>
            <a:endParaRPr lang="en-US" sz="3200" b="1" dirty="0"/>
          </a:p>
          <a:p>
            <a:r>
              <a:rPr lang="en-US" dirty="0"/>
              <a:t> </a:t>
            </a:r>
          </a:p>
          <a:p>
            <a:pPr marL="342900" lvl="0" indent="-342900">
              <a:buFont typeface="Arial" panose="020B0604020202090204" pitchFamily="34" charset="0"/>
              <a:buChar char="•"/>
            </a:pPr>
            <a:r>
              <a:rPr lang="en-US" sz="2000" dirty="0"/>
              <a:t>1910.134(e)(1)  </a:t>
            </a:r>
            <a:r>
              <a:rPr lang="en-US" sz="2000" dirty="0" smtClean="0"/>
              <a:t>(583 </a:t>
            </a:r>
            <a:r>
              <a:rPr lang="en-US" sz="2000" dirty="0"/>
              <a:t>violations) – medical evaluation to determine employee’s ability to use a respirator</a:t>
            </a:r>
          </a:p>
          <a:p>
            <a:pPr marL="342900" lvl="0" indent="-342900">
              <a:buFont typeface="Arial" panose="020B0604020202090204" pitchFamily="34" charset="0"/>
              <a:buChar char="•"/>
            </a:pPr>
            <a:r>
              <a:rPr lang="en-US" sz="2000" dirty="0"/>
              <a:t>1910.134(c)(1)  </a:t>
            </a:r>
            <a:r>
              <a:rPr lang="en-US" sz="2000" dirty="0" smtClean="0"/>
              <a:t>(450 </a:t>
            </a:r>
            <a:r>
              <a:rPr lang="en-US" sz="2000" dirty="0"/>
              <a:t>violations) – written respiratory protection program</a:t>
            </a:r>
          </a:p>
          <a:p>
            <a:pPr marL="342900" lvl="0" indent="-342900">
              <a:buFont typeface="Arial" panose="020B0604020202090204" pitchFamily="34" charset="0"/>
              <a:buChar char="•"/>
            </a:pPr>
            <a:r>
              <a:rPr lang="en-US" sz="2000" dirty="0"/>
              <a:t>1910.134(f)(2)  </a:t>
            </a:r>
            <a:r>
              <a:rPr lang="en-US" sz="2000" dirty="0" smtClean="0"/>
              <a:t>(276 </a:t>
            </a:r>
            <a:r>
              <a:rPr lang="en-US" sz="2000" dirty="0"/>
              <a:t>violations) – fit testing for employees using a tight-fitting </a:t>
            </a:r>
            <a:r>
              <a:rPr lang="en-US" sz="2000" dirty="0" err="1"/>
              <a:t>facepiece</a:t>
            </a:r>
            <a:r>
              <a:rPr lang="en-US" sz="2000" dirty="0"/>
              <a:t> </a:t>
            </a:r>
            <a:r>
              <a:rPr lang="en-US" sz="2000" dirty="0" smtClean="0"/>
              <a:t>respirator: testing frequency</a:t>
            </a:r>
            <a:endParaRPr lang="en-US" sz="2000" dirty="0"/>
          </a:p>
          <a:p>
            <a:pPr marL="342900" lvl="0" indent="-342900">
              <a:buFont typeface="Arial" panose="020B0604020202090204" pitchFamily="34" charset="0"/>
              <a:buChar char="•"/>
            </a:pPr>
            <a:r>
              <a:rPr lang="en-US" sz="2000" dirty="0"/>
              <a:t>1910.134(c)(2)(i)  </a:t>
            </a:r>
            <a:r>
              <a:rPr lang="en-US" sz="2000" dirty="0" smtClean="0"/>
              <a:t>(208 </a:t>
            </a:r>
            <a:r>
              <a:rPr lang="en-US" sz="2000" dirty="0"/>
              <a:t>violations) – providing respirators at request of employees or permitting employees to use their own </a:t>
            </a:r>
            <a:r>
              <a:rPr lang="en-US" sz="2000" dirty="0" smtClean="0"/>
              <a:t>respirators</a:t>
            </a:r>
          </a:p>
          <a:p>
            <a:pPr marL="342900" lvl="0" indent="-342900">
              <a:buFont typeface="Arial" panose="020B0604020202090204" pitchFamily="34" charset="0"/>
              <a:buChar char="•"/>
            </a:pPr>
            <a:r>
              <a:rPr lang="en-US" sz="2000" dirty="0" smtClean="0"/>
              <a:t>1910.134(f)(1) (202 violations) – </a:t>
            </a:r>
            <a:r>
              <a:rPr lang="en-US" sz="2000" dirty="0"/>
              <a:t>fit testing for employees using a tight-fitting </a:t>
            </a:r>
            <a:r>
              <a:rPr lang="en-US" sz="2000" dirty="0" err="1"/>
              <a:t>facepiece</a:t>
            </a:r>
            <a:r>
              <a:rPr lang="en-US" sz="2000" dirty="0"/>
              <a:t> respirator: qualitative fit test </a:t>
            </a:r>
            <a:r>
              <a:rPr lang="en-US" sz="2000" dirty="0" smtClean="0"/>
              <a:t>or </a:t>
            </a:r>
            <a:r>
              <a:rPr lang="en-US" sz="2000" dirty="0"/>
              <a:t>quantitative fit </a:t>
            </a:r>
            <a:r>
              <a:rPr lang="en-US" sz="2000" dirty="0" smtClean="0"/>
              <a:t>test</a:t>
            </a:r>
            <a:endParaRPr lang="en-US" sz="2000" dirty="0"/>
          </a:p>
        </p:txBody>
      </p:sp>
      <p:pic>
        <p:nvPicPr>
          <p:cNvPr id="5122" name="Picture 2" descr="Develop a Change Schedu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850" y="2304234"/>
            <a:ext cx="211455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88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0"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376881" y="2438400"/>
            <a:ext cx="6781800" cy="3939540"/>
          </a:xfrm>
          <a:prstGeom prst="rect">
            <a:avLst/>
          </a:prstGeom>
        </p:spPr>
        <p:txBody>
          <a:bodyPr wrap="square">
            <a:spAutoFit/>
          </a:bodyPr>
          <a:lstStyle/>
          <a:p>
            <a:r>
              <a:rPr lang="en-US" sz="3200" b="1" u="sng" dirty="0" smtClean="0">
                <a:hlinkClick r:id="rId5" tooltip="1926.501"/>
              </a:rPr>
              <a:t>5) 1910.147 – Lockout/</a:t>
            </a:r>
            <a:r>
              <a:rPr lang="en-US" sz="3200" b="1" u="sng" dirty="0" err="1" smtClean="0">
                <a:hlinkClick r:id="rId5" tooltip="1926.501"/>
              </a:rPr>
              <a:t>Tagout</a:t>
            </a:r>
            <a:endParaRPr lang="en-US" sz="3200" b="1" dirty="0"/>
          </a:p>
          <a:p>
            <a:r>
              <a:rPr lang="en-US" dirty="0"/>
              <a:t> </a:t>
            </a:r>
          </a:p>
          <a:p>
            <a:pPr marL="342900" lvl="0" indent="-342900">
              <a:buFont typeface="Arial" panose="020B0604020202090204" pitchFamily="34" charset="0"/>
              <a:buChar char="•"/>
            </a:pPr>
            <a:r>
              <a:rPr lang="en-US" sz="2000" dirty="0"/>
              <a:t>1910.147(c)(4)(i)  </a:t>
            </a:r>
            <a:r>
              <a:rPr lang="en-US" sz="2000" dirty="0" smtClean="0"/>
              <a:t>(587 </a:t>
            </a:r>
            <a:r>
              <a:rPr lang="en-US" sz="2000" dirty="0"/>
              <a:t>violations) – developing, documenting, and utilizing energy control </a:t>
            </a:r>
            <a:r>
              <a:rPr lang="en-US" sz="2000" dirty="0" smtClean="0"/>
              <a:t>procedures</a:t>
            </a:r>
          </a:p>
          <a:p>
            <a:pPr marL="342900" indent="-342900">
              <a:buFont typeface="Arial" panose="020B0604020202090204" pitchFamily="34" charset="0"/>
              <a:buChar char="•"/>
            </a:pPr>
            <a:r>
              <a:rPr lang="en-US" sz="2000" dirty="0"/>
              <a:t>1910.147(c)(6)(i)  (</a:t>
            </a:r>
            <a:r>
              <a:rPr lang="en-US" sz="2000" dirty="0" smtClean="0"/>
              <a:t>342 </a:t>
            </a:r>
            <a:r>
              <a:rPr lang="en-US" sz="2000" dirty="0"/>
              <a:t>violations) – periodic inspection of energy control procedure at least </a:t>
            </a:r>
            <a:r>
              <a:rPr lang="en-US" sz="2000" dirty="0" smtClean="0"/>
              <a:t>annually</a:t>
            </a:r>
            <a:endParaRPr lang="en-US" sz="2000" dirty="0"/>
          </a:p>
          <a:p>
            <a:pPr marL="342900" lvl="0" indent="-342900">
              <a:buFont typeface="Arial" panose="020B0604020202090204" pitchFamily="34" charset="0"/>
              <a:buChar char="•"/>
            </a:pPr>
            <a:r>
              <a:rPr lang="en-US" sz="2000" dirty="0"/>
              <a:t>1910.147(c)(1)  </a:t>
            </a:r>
            <a:r>
              <a:rPr lang="en-US" sz="2000" dirty="0" smtClean="0"/>
              <a:t>(332 </a:t>
            </a:r>
            <a:r>
              <a:rPr lang="en-US" sz="2000" dirty="0"/>
              <a:t>violations) – establishing an energy control program</a:t>
            </a:r>
          </a:p>
          <a:p>
            <a:pPr marL="342900" lvl="0" indent="-342900">
              <a:buFont typeface="Arial" panose="020B0604020202090204" pitchFamily="34" charset="0"/>
              <a:buChar char="•"/>
            </a:pPr>
            <a:r>
              <a:rPr lang="en-US" sz="2000" dirty="0" smtClean="0"/>
              <a:t>1910.147(c</a:t>
            </a:r>
            <a:r>
              <a:rPr lang="en-US" sz="2000" dirty="0"/>
              <a:t>)(7)(i)  </a:t>
            </a:r>
            <a:r>
              <a:rPr lang="en-US" sz="2000" dirty="0" smtClean="0"/>
              <a:t>(263 </a:t>
            </a:r>
            <a:r>
              <a:rPr lang="en-US" sz="2000" dirty="0"/>
              <a:t>violations) – training on the energy control </a:t>
            </a:r>
            <a:r>
              <a:rPr lang="en-US" sz="2000" dirty="0" smtClean="0"/>
              <a:t>program</a:t>
            </a:r>
          </a:p>
          <a:p>
            <a:pPr marL="342900" lvl="0" indent="-342900">
              <a:buFont typeface="Arial" panose="020B0604020202090204" pitchFamily="34" charset="0"/>
              <a:buChar char="•"/>
            </a:pPr>
            <a:r>
              <a:rPr lang="en-US" sz="2000" dirty="0" smtClean="0"/>
              <a:t>1910.147(d) (180 violations) – elements of lockout/</a:t>
            </a:r>
            <a:r>
              <a:rPr lang="en-US" sz="2000" dirty="0" err="1" smtClean="0"/>
              <a:t>tagout</a:t>
            </a:r>
            <a:r>
              <a:rPr lang="en-US" sz="2000" dirty="0" smtClean="0"/>
              <a:t> procedures</a:t>
            </a:r>
            <a:endParaRPr lang="en-US" sz="2000" dirty="0"/>
          </a:p>
        </p:txBody>
      </p:sp>
      <p:pic>
        <p:nvPicPr>
          <p:cNvPr id="13" name="Picture 12" descr="Control of Hazardous Energy - Photo Credit: iStock.com-172164291 | Copyright: braclark "/>
          <p:cNvPicPr/>
          <p:nvPr/>
        </p:nvPicPr>
        <p:blipFill rotWithShape="1">
          <a:blip r:embed="rId6" cstate="print">
            <a:extLst>
              <a:ext uri="{28A0092B-C50C-407E-A947-70E740481C1C}">
                <a14:useLocalDpi xmlns:a14="http://schemas.microsoft.com/office/drawing/2010/main" val="0"/>
              </a:ext>
            </a:extLst>
          </a:blip>
          <a:srcRect/>
          <a:stretch/>
        </p:blipFill>
        <p:spPr bwMode="auto">
          <a:xfrm>
            <a:off x="5608320" y="2309204"/>
            <a:ext cx="3459480" cy="8680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6488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476" y="129540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0" y="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381000" y="2358631"/>
            <a:ext cx="6781800" cy="4247317"/>
          </a:xfrm>
          <a:prstGeom prst="rect">
            <a:avLst/>
          </a:prstGeom>
        </p:spPr>
        <p:txBody>
          <a:bodyPr wrap="square">
            <a:spAutoFit/>
          </a:bodyPr>
          <a:lstStyle/>
          <a:p>
            <a:r>
              <a:rPr lang="en-US" sz="3200" b="1" u="sng" dirty="0" smtClean="0">
                <a:hlinkClick r:id="rId5" tooltip="1926.501"/>
              </a:rPr>
              <a:t>6) 1926.1053 </a:t>
            </a:r>
            <a:r>
              <a:rPr lang="en-US" sz="3200" b="1" u="sng" dirty="0">
                <a:hlinkClick r:id="rId5" tooltip="1926.501"/>
              </a:rPr>
              <a:t>- </a:t>
            </a:r>
            <a:r>
              <a:rPr lang="en-US" sz="3200" b="1" u="sng" dirty="0" smtClean="0">
                <a:hlinkClick r:id="rId5" tooltip="1926.501"/>
              </a:rPr>
              <a:t>Ladders</a:t>
            </a:r>
            <a:endParaRPr lang="en-US" sz="3200" b="1" dirty="0"/>
          </a:p>
          <a:p>
            <a:r>
              <a:rPr lang="en-US" dirty="0"/>
              <a:t> </a:t>
            </a:r>
          </a:p>
          <a:p>
            <a:pPr marL="342900" lvl="0" indent="-342900">
              <a:buFont typeface="Arial" panose="020B0604020202090204" pitchFamily="34" charset="0"/>
              <a:buChar char="•"/>
            </a:pPr>
            <a:r>
              <a:rPr lang="en-US" sz="2000" dirty="0"/>
              <a:t>1926.1053(b)(1)  (</a:t>
            </a:r>
            <a:r>
              <a:rPr lang="en-US" sz="2000" dirty="0" smtClean="0"/>
              <a:t>1,605 </a:t>
            </a:r>
            <a:r>
              <a:rPr lang="en-US" sz="2000" dirty="0"/>
              <a:t>violations) – extending portable ladder side rails at least 3 feet above upper landing surface</a:t>
            </a:r>
          </a:p>
          <a:p>
            <a:pPr marL="342900" lvl="0" indent="-342900">
              <a:buFont typeface="Arial" panose="020B0604020202090204" pitchFamily="34" charset="0"/>
              <a:buChar char="•"/>
            </a:pPr>
            <a:r>
              <a:rPr lang="en-US" sz="2000" dirty="0"/>
              <a:t>1926.1053(b)(4)  </a:t>
            </a:r>
            <a:r>
              <a:rPr lang="en-US" sz="2000" dirty="0" smtClean="0"/>
              <a:t>(373 </a:t>
            </a:r>
            <a:r>
              <a:rPr lang="en-US" sz="2000" dirty="0"/>
              <a:t>violations) – using ladders only for purpose for which they were designed</a:t>
            </a:r>
          </a:p>
          <a:p>
            <a:pPr marL="342900" lvl="0" indent="-342900">
              <a:buFont typeface="Arial" panose="020B0604020202090204" pitchFamily="34" charset="0"/>
              <a:buChar char="•"/>
            </a:pPr>
            <a:r>
              <a:rPr lang="en-US" sz="2000" dirty="0"/>
              <a:t>1926.1053(b)(13)  </a:t>
            </a:r>
            <a:r>
              <a:rPr lang="en-US" sz="2000" dirty="0" smtClean="0"/>
              <a:t>(261 </a:t>
            </a:r>
            <a:r>
              <a:rPr lang="en-US" sz="2000" dirty="0"/>
              <a:t>violations) – not using the top or top step of a stepladder as a step</a:t>
            </a:r>
          </a:p>
          <a:p>
            <a:pPr marL="342900" lvl="0" indent="-342900">
              <a:buFont typeface="Arial" panose="020B0604020202090204" pitchFamily="34" charset="0"/>
              <a:buChar char="•"/>
            </a:pPr>
            <a:r>
              <a:rPr lang="en-US" sz="2000" dirty="0"/>
              <a:t>1926.1053(b)(16)  </a:t>
            </a:r>
            <a:r>
              <a:rPr lang="en-US" sz="2000" dirty="0" smtClean="0"/>
              <a:t>(120 </a:t>
            </a:r>
            <a:r>
              <a:rPr lang="en-US" sz="2000" dirty="0"/>
              <a:t>violations) – marking or tagging portable ladders with structural defects and removing them from service</a:t>
            </a:r>
          </a:p>
          <a:p>
            <a:pPr marL="342900" lvl="0" indent="-342900">
              <a:buFont typeface="Arial" panose="020B0604020202090204" pitchFamily="34" charset="0"/>
              <a:buChar char="•"/>
            </a:pPr>
            <a:r>
              <a:rPr lang="en-US" sz="2000" dirty="0"/>
              <a:t>1926.1053(b</a:t>
            </a:r>
            <a:r>
              <a:rPr lang="en-US" sz="2000" dirty="0" smtClean="0"/>
              <a:t>)(6)  (74 </a:t>
            </a:r>
            <a:r>
              <a:rPr lang="en-US" sz="2000" dirty="0"/>
              <a:t>violations) – </a:t>
            </a:r>
            <a:r>
              <a:rPr lang="en-US" sz="2000" dirty="0" smtClean="0"/>
              <a:t>using ladders only on stable and level surfaces unless secured</a:t>
            </a:r>
            <a:endParaRPr lang="en-US" sz="2000" dirty="0"/>
          </a:p>
        </p:txBody>
      </p:sp>
      <p:pic>
        <p:nvPicPr>
          <p:cNvPr id="2050" name="Picture 2" descr="Worker on a metal ladder leaning against the outside of a hou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6174" y="2067909"/>
            <a:ext cx="1759226" cy="343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320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634586" y="1067238"/>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26988" y="1905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219075" y="1949196"/>
            <a:ext cx="6705600" cy="4832092"/>
          </a:xfrm>
          <a:prstGeom prst="rect">
            <a:avLst/>
          </a:prstGeom>
        </p:spPr>
        <p:txBody>
          <a:bodyPr wrap="square">
            <a:spAutoFit/>
          </a:bodyPr>
          <a:lstStyle/>
          <a:p>
            <a:r>
              <a:rPr lang="en-US" sz="3200" b="1" u="sng" dirty="0" smtClean="0">
                <a:hlinkClick r:id="rId5" tooltip="1926.501"/>
              </a:rPr>
              <a:t>7) 1910.178 – Powered Industrial Trucks</a:t>
            </a:r>
            <a:endParaRPr lang="en-US" sz="3200" b="1" u="sng" dirty="0" smtClean="0"/>
          </a:p>
          <a:p>
            <a:endParaRPr lang="en-US" sz="1000" b="1" dirty="0"/>
          </a:p>
          <a:p>
            <a:pPr marL="285750" indent="-285750">
              <a:buFont typeface="Arial" panose="020B0604020202020204" pitchFamily="34" charset="0"/>
              <a:buChar char="•"/>
            </a:pPr>
            <a:r>
              <a:rPr lang="en-US" dirty="0" smtClean="0"/>
              <a:t>1910.178(l</a:t>
            </a:r>
            <a:r>
              <a:rPr lang="en-US" dirty="0"/>
              <a:t>)(1)(i)  </a:t>
            </a:r>
            <a:r>
              <a:rPr lang="en-US" dirty="0" smtClean="0"/>
              <a:t>(418 </a:t>
            </a:r>
            <a:r>
              <a:rPr lang="en-US" dirty="0"/>
              <a:t>violations) – operator training: ensuring that operators are competent to safely operate a powered industrial </a:t>
            </a:r>
            <a:r>
              <a:rPr lang="en-US" dirty="0" smtClean="0"/>
              <a:t>truck </a:t>
            </a:r>
            <a:r>
              <a:rPr lang="en-US" dirty="0"/>
              <a:t>as demonstrated by completion of training and evaluation</a:t>
            </a:r>
          </a:p>
          <a:p>
            <a:pPr marL="342900" lvl="0" indent="-342900">
              <a:buFont typeface="Arial" panose="020B0604020202090204" pitchFamily="34" charset="0"/>
              <a:buChar char="•"/>
            </a:pPr>
            <a:r>
              <a:rPr lang="en-US" dirty="0"/>
              <a:t>1910.178(l)(4)(iii) </a:t>
            </a:r>
            <a:r>
              <a:rPr lang="en-US" dirty="0" smtClean="0"/>
              <a:t>(263 </a:t>
            </a:r>
            <a:r>
              <a:rPr lang="en-US" dirty="0"/>
              <a:t>violations) – refresher training and evaluation: evaluation of operator’s performance must be conducted at least once every three </a:t>
            </a:r>
            <a:r>
              <a:rPr lang="en-US" dirty="0" smtClean="0"/>
              <a:t>years</a:t>
            </a:r>
          </a:p>
          <a:p>
            <a:pPr marL="342900" indent="-342900">
              <a:buFont typeface="Arial" panose="020B0604020202090204" pitchFamily="34" charset="0"/>
              <a:buChar char="•"/>
            </a:pPr>
            <a:r>
              <a:rPr lang="en-US" dirty="0"/>
              <a:t>1910.178(l)(6)  (258 violations) – certification of operator training and </a:t>
            </a:r>
            <a:r>
              <a:rPr lang="en-US" dirty="0" smtClean="0"/>
              <a:t>evaluation</a:t>
            </a:r>
          </a:p>
          <a:p>
            <a:pPr marL="342900" indent="-342900">
              <a:buFont typeface="Arial" panose="020B0604020202090204" pitchFamily="34" charset="0"/>
              <a:buChar char="•"/>
            </a:pPr>
            <a:r>
              <a:rPr lang="en-US" dirty="0"/>
              <a:t>1910.178(p)(1)  </a:t>
            </a:r>
            <a:r>
              <a:rPr lang="en-US" dirty="0" smtClean="0"/>
              <a:t>(188 </a:t>
            </a:r>
            <a:r>
              <a:rPr lang="en-US" dirty="0"/>
              <a:t>violations) – taking powered industrial trucks out of service when in need of repair, defective, or </a:t>
            </a:r>
            <a:r>
              <a:rPr lang="en-US" dirty="0" smtClean="0"/>
              <a:t>unsafe</a:t>
            </a:r>
          </a:p>
          <a:p>
            <a:pPr marL="342900" lvl="0" indent="-342900">
              <a:buFont typeface="Arial" panose="020B0604020202090204" pitchFamily="34" charset="0"/>
              <a:buChar char="•"/>
            </a:pPr>
            <a:r>
              <a:rPr lang="en-US" dirty="0"/>
              <a:t>1910.178(l)(1)(</a:t>
            </a:r>
            <a:r>
              <a:rPr lang="en-US" dirty="0" smtClean="0"/>
              <a:t>ii)  (173 </a:t>
            </a:r>
            <a:r>
              <a:rPr lang="en-US" dirty="0"/>
              <a:t>violations) – operator </a:t>
            </a:r>
            <a:r>
              <a:rPr lang="en-US" dirty="0" smtClean="0"/>
              <a:t>training: ensuring completion of training prior to permitting employee to operate powered industrial truck</a:t>
            </a:r>
            <a:endParaRPr lang="en-US" dirty="0"/>
          </a:p>
        </p:txBody>
      </p:sp>
      <p:pic>
        <p:nvPicPr>
          <p:cNvPr id="7171" name="Picture 3" descr="Operator grasping hand grips when mounting the vehic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4675" y="2064598"/>
            <a:ext cx="214312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88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664" y="1041710"/>
            <a:ext cx="7620000" cy="10138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80000"/>
              </a:lnSpc>
              <a:spcAft>
                <a:spcPts val="600"/>
              </a:spcAft>
              <a:defRPr/>
            </a:pPr>
            <a:r>
              <a:rPr lang="en-US" sz="4400" b="1" dirty="0" smtClean="0">
                <a:solidFill>
                  <a:srgbClr val="0070C0"/>
                </a:solidFill>
                <a:effectLst>
                  <a:outerShdw blurRad="38100" dist="38100" dir="2700000" algn="tl">
                    <a:srgbClr val="000000">
                      <a:alpha val="43137"/>
                    </a:srgbClr>
                  </a:outerShdw>
                </a:effectLst>
              </a:rPr>
              <a:t>Top Ten Violations: FY 2018 </a:t>
            </a:r>
          </a:p>
          <a:p>
            <a:pPr algn="ctr">
              <a:lnSpc>
                <a:spcPct val="80000"/>
              </a:lnSpc>
              <a:spcAft>
                <a:spcPts val="600"/>
              </a:spcAft>
              <a:defRPr/>
            </a:pPr>
            <a:r>
              <a:rPr lang="en-US" sz="2400" b="1" dirty="0" smtClean="0">
                <a:solidFill>
                  <a:srgbClr val="0070C0"/>
                </a:solidFill>
                <a:effectLst>
                  <a:outerShdw blurRad="38100" dist="38100" dir="2700000" algn="tl">
                    <a:srgbClr val="000000">
                      <a:alpha val="43137"/>
                    </a:srgbClr>
                  </a:outerShdw>
                </a:effectLst>
              </a:rPr>
              <a:t>(with top 5 sections cited)</a:t>
            </a:r>
          </a:p>
        </p:txBody>
      </p:sp>
      <p:grpSp>
        <p:nvGrpSpPr>
          <p:cNvPr id="5" name="Group 1"/>
          <p:cNvGrpSpPr>
            <a:grpSpLocks/>
          </p:cNvGrpSpPr>
          <p:nvPr/>
        </p:nvGrpSpPr>
        <p:grpSpPr bwMode="auto">
          <a:xfrm>
            <a:off x="26988" y="0"/>
            <a:ext cx="9144000" cy="1028700"/>
            <a:chOff x="0" y="152400"/>
            <a:chExt cx="9144000" cy="1028700"/>
          </a:xfrm>
        </p:grpSpPr>
        <p:pic>
          <p:nvPicPr>
            <p:cNvPr id="6" name="Picture 7" descr="C:\Users\gchartier\AppData\Local\Microsoft\Windows\Temporary Internet Files\Content.Outlook\GGH2LIOG\Summit_Graphic.jpg"/>
            <p:cNvPicPr>
              <a:picLocks noChangeAspect="1" noChangeArrowheads="1"/>
            </p:cNvPicPr>
            <p:nvPr/>
          </p:nvPicPr>
          <p:blipFill>
            <a:blip r:embed="rId3" cstate="email">
              <a:extLst>
                <a:ext uri="{28A0092B-C50C-407E-A947-70E740481C1C}">
                  <a14:useLocalDpi xmlns:a14="http://schemas.microsoft.com/office/drawing/2010/main" val="0"/>
                </a:ext>
              </a:extLst>
            </a:blip>
            <a:srcRect t="8630" b="69794"/>
            <a:stretch>
              <a:fillRect/>
            </a:stretch>
          </p:blipFill>
          <p:spPr bwMode="auto">
            <a:xfrm>
              <a:off x="0" y="1524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6988" y="152400"/>
              <a:ext cx="9117012" cy="10191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8" descr="C:\Users\gchartier\AppData\Local\Microsoft\Windows\Temporary Internet Files\Content.Outlook\GGH2LIOG\OSHA_MAC_ill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525" y="304800"/>
              <a:ext cx="2327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3276600" y="342900"/>
              <a:ext cx="434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600" dirty="0">
                  <a:solidFill>
                    <a:srgbClr val="002864"/>
                  </a:solidFill>
                </a:rPr>
                <a:t>We Can Help</a:t>
              </a:r>
            </a:p>
          </p:txBody>
        </p:sp>
        <p:sp>
          <p:nvSpPr>
            <p:cNvPr id="10" name="Rectangle 9"/>
            <p:cNvSpPr/>
            <p:nvPr/>
          </p:nvSpPr>
          <p:spPr bwMode="auto">
            <a:xfrm>
              <a:off x="7162800" y="279400"/>
              <a:ext cx="1752600" cy="16986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bwMode="auto">
            <a:xfrm>
              <a:off x="6961188" y="195263"/>
              <a:ext cx="2106612" cy="338137"/>
            </a:xfrm>
            <a:prstGeom prst="rect">
              <a:avLst/>
            </a:prstGeom>
            <a:noFill/>
          </p:spPr>
          <p:txBody>
            <a:bodyPr>
              <a:spAutoFit/>
            </a:bodyPr>
            <a:lstStyle/>
            <a:p>
              <a:pPr algn="ctr">
                <a:defRPr/>
              </a:pPr>
              <a:r>
                <a:rPr lang="en-US" sz="1600" dirty="0">
                  <a:effectLst>
                    <a:outerShdw blurRad="38100" dist="38100" dir="2700000" algn="tl">
                      <a:srgbClr val="000000">
                        <a:alpha val="43137"/>
                      </a:srgbClr>
                    </a:outerShdw>
                  </a:effectLst>
                  <a:latin typeface="Arial Black" panose="020B0A04020102020204" pitchFamily="34" charset="0"/>
                </a:rPr>
                <a:t>www.osha.gov</a:t>
              </a:r>
            </a:p>
          </p:txBody>
        </p:sp>
      </p:grpSp>
      <p:sp>
        <p:nvSpPr>
          <p:cNvPr id="12" name="Rectangle 11"/>
          <p:cNvSpPr/>
          <p:nvPr/>
        </p:nvSpPr>
        <p:spPr>
          <a:xfrm>
            <a:off x="161692" y="2055514"/>
            <a:ext cx="6772508" cy="4462760"/>
          </a:xfrm>
          <a:prstGeom prst="rect">
            <a:avLst/>
          </a:prstGeom>
        </p:spPr>
        <p:txBody>
          <a:bodyPr wrap="square">
            <a:spAutoFit/>
          </a:bodyPr>
          <a:lstStyle/>
          <a:p>
            <a:r>
              <a:rPr lang="en-US" sz="3200" b="1" u="sng" dirty="0" smtClean="0">
                <a:hlinkClick r:id="rId5" tooltip="1926.501"/>
              </a:rPr>
              <a:t>8) 1926.503 – Fall Protection, Training</a:t>
            </a:r>
            <a:endParaRPr lang="en-US" sz="3200" b="1" dirty="0"/>
          </a:p>
          <a:p>
            <a:r>
              <a:rPr lang="en-US" dirty="0"/>
              <a:t> </a:t>
            </a:r>
          </a:p>
          <a:p>
            <a:pPr marL="342900" lvl="0" indent="-342900">
              <a:buFont typeface="Arial" panose="020B0604020202090204" pitchFamily="34" charset="0"/>
              <a:buChar char="•"/>
            </a:pPr>
            <a:r>
              <a:rPr lang="en-US" dirty="0" smtClean="0"/>
              <a:t>1926.503(a)(1)  (1,286 violations</a:t>
            </a:r>
            <a:r>
              <a:rPr lang="en-US" dirty="0"/>
              <a:t>) – </a:t>
            </a:r>
            <a:r>
              <a:rPr lang="en-US" dirty="0" smtClean="0"/>
              <a:t>training program for each employee who might be exposed to fall hazards</a:t>
            </a:r>
          </a:p>
          <a:p>
            <a:pPr marL="342900" lvl="0" indent="-342900">
              <a:buFont typeface="Arial" panose="020B0604020202090204" pitchFamily="34" charset="0"/>
              <a:buChar char="•"/>
            </a:pPr>
            <a:r>
              <a:rPr lang="en-US" dirty="0" smtClean="0"/>
              <a:t>1926.503(b)(1) (368 </a:t>
            </a:r>
            <a:r>
              <a:rPr lang="en-US" dirty="0"/>
              <a:t>violations) – </a:t>
            </a:r>
            <a:r>
              <a:rPr lang="en-US" dirty="0" smtClean="0"/>
              <a:t> written training certification</a:t>
            </a:r>
            <a:endParaRPr lang="en-US" dirty="0"/>
          </a:p>
          <a:p>
            <a:pPr marL="342900" indent="-342900">
              <a:buFont typeface="Arial" panose="020B0604020202090204" pitchFamily="34" charset="0"/>
              <a:buChar char="•"/>
            </a:pPr>
            <a:r>
              <a:rPr lang="en-US" dirty="0" smtClean="0"/>
              <a:t>1926.503(c)(3) (113 </a:t>
            </a:r>
            <a:r>
              <a:rPr lang="en-US" dirty="0"/>
              <a:t>violations) – </a:t>
            </a:r>
            <a:r>
              <a:rPr lang="en-US" dirty="0" smtClean="0"/>
              <a:t>retraining required when inadequacies in employee’s knowledge or use of fall protection systems or equipment indicate that the employee has not retained the requisite understanding or skill</a:t>
            </a:r>
          </a:p>
          <a:p>
            <a:pPr marL="342900" indent="-342900">
              <a:buFont typeface="Arial" panose="020B0604020202090204" pitchFamily="34" charset="0"/>
              <a:buChar char="•"/>
            </a:pPr>
            <a:r>
              <a:rPr lang="en-US" dirty="0"/>
              <a:t>1926.503(a)(2) (85 violations) – training by a competent person qualified in specified </a:t>
            </a:r>
            <a:r>
              <a:rPr lang="en-US" dirty="0" smtClean="0"/>
              <a:t>areas</a:t>
            </a:r>
          </a:p>
          <a:p>
            <a:pPr marL="342900" indent="-342900">
              <a:buFont typeface="Arial" panose="020B0604020202090204" pitchFamily="34" charset="0"/>
              <a:buChar char="•"/>
            </a:pPr>
            <a:r>
              <a:rPr lang="en-US" dirty="0" smtClean="0"/>
              <a:t>1926.503(a)(2)(iii) (46 violations</a:t>
            </a:r>
            <a:r>
              <a:rPr lang="en-US" dirty="0"/>
              <a:t>) – </a:t>
            </a:r>
            <a:r>
              <a:rPr lang="en-US" dirty="0" smtClean="0"/>
              <a:t>training by a competent person on fall protection to be used, including guardrail, personal fall arrest, safety net, warning line, and safety monitoring systems, and controlled access zones</a:t>
            </a:r>
            <a:endParaRPr lang="en-US" dirty="0"/>
          </a:p>
        </p:txBody>
      </p:sp>
      <p:pic>
        <p:nvPicPr>
          <p:cNvPr id="13" name="Picture 2" descr="Plan. Provide. Train. Three simple steps to preventing falls."/>
          <p:cNvPicPr>
            <a:picLocks noChangeAspect="1" noChangeArrowheads="1"/>
          </p:cNvPicPr>
          <p:nvPr/>
        </p:nvPicPr>
        <p:blipFill rotWithShape="1">
          <a:blip r:embed="rId6">
            <a:extLst>
              <a:ext uri="{28A0092B-C50C-407E-A947-70E740481C1C}">
                <a14:useLocalDpi xmlns:a14="http://schemas.microsoft.com/office/drawing/2010/main" val="0"/>
              </a:ext>
            </a:extLst>
          </a:blip>
          <a:srcRect l="11786" r="23225"/>
          <a:stretch/>
        </p:blipFill>
        <p:spPr bwMode="auto">
          <a:xfrm>
            <a:off x="6805069" y="1676400"/>
            <a:ext cx="2300869" cy="203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2244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11.0&quot;&gt;&lt;object type=&quot;1&quot; unique_id=&quot;10001&quot;&gt;&lt;object type=&quot;2&quot; unique_id=&quot;301437&quot;&gt;&lt;object type=&quot;3&quot; unique_id=&quot;301438&quot;&gt;&lt;property id=&quot;20148&quot; value=&quot;5&quot;/&gt;&lt;property id=&quot;20300&quot; value=&quot;Slide 1&quot;/&gt;&lt;property id=&quot;20307&quot; value=&quot;296&quot;/&gt;&lt;/object&gt;&lt;object type=&quot;3&quot; unique_id=&quot;301439&quot;&gt;&lt;property id=&quot;20148&quot; value=&quot;5&quot;/&gt;&lt;property id=&quot;20300&quot; value=&quot;Slide 2&quot;/&gt;&lt;property id=&quot;20307&quot; value=&quot;360&quot;/&gt;&lt;/object&gt;&lt;object type=&quot;3&quot; unique_id=&quot;301440&quot;&gt;&lt;property id=&quot;20148&quot; value=&quot;5&quot;/&gt;&lt;property id=&quot;20300&quot; value=&quot;Slide 3&quot;/&gt;&lt;property id=&quot;20307&quot; value=&quot;361&quot;/&gt;&lt;/object&gt;&lt;object type=&quot;3&quot; unique_id=&quot;301441&quot;&gt;&lt;property id=&quot;20148&quot; value=&quot;5&quot;/&gt;&lt;property id=&quot;20300&quot; value=&quot;Slide 4&quot;/&gt;&lt;property id=&quot;20307&quot; value=&quot;362&quot;/&gt;&lt;/object&gt;&lt;object type=&quot;3&quot; unique_id=&quot;301442&quot;&gt;&lt;property id=&quot;20148&quot; value=&quot;5&quot;/&gt;&lt;property id=&quot;20300&quot; value=&quot;Slide 5&quot;/&gt;&lt;property id=&quot;20307&quot; value=&quot;363&quot;/&gt;&lt;/object&gt;&lt;object type=&quot;3&quot; unique_id=&quot;301443&quot;&gt;&lt;property id=&quot;20148&quot; value=&quot;5&quot;/&gt;&lt;property id=&quot;20300&quot; value=&quot;Slide 6&quot;/&gt;&lt;property id=&quot;20307&quot; value=&quot;364&quot;/&gt;&lt;/object&gt;&lt;object type=&quot;3&quot; unique_id=&quot;301444&quot;&gt;&lt;property id=&quot;20148&quot; value=&quot;5&quot;/&gt;&lt;property id=&quot;20300&quot; value=&quot;Slide 7&quot;/&gt;&lt;property id=&quot;20307&quot; value=&quot;373&quot;/&gt;&lt;/object&gt;&lt;object type=&quot;3&quot; unique_id=&quot;301445&quot;&gt;&lt;property id=&quot;20148&quot; value=&quot;5&quot;/&gt;&lt;property id=&quot;20300&quot; value=&quot;Slide 8&quot;/&gt;&lt;property id=&quot;20307&quot; value=&quot;365&quot;/&gt;&lt;/object&gt;&lt;object type=&quot;3&quot; unique_id=&quot;301446&quot;&gt;&lt;property id=&quot;20148&quot; value=&quot;5&quot;/&gt;&lt;property id=&quot;20300&quot; value=&quot;Slide 9&quot;/&gt;&lt;property id=&quot;20307&quot; value=&quot;374&quot;/&gt;&lt;/object&gt;&lt;object type=&quot;3&quot; unique_id=&quot;301447&quot;&gt;&lt;property id=&quot;20148&quot; value=&quot;5&quot;/&gt;&lt;property id=&quot;20300&quot; value=&quot;Slide 10&quot;/&gt;&lt;property id=&quot;20307&quot; value=&quot;375&quot;/&gt;&lt;/object&gt;&lt;object type=&quot;3&quot; unique_id=&quot;301448&quot;&gt;&lt;property id=&quot;20148&quot; value=&quot;5&quot;/&gt;&lt;property id=&quot;20300&quot; value=&quot;Slide 11&quot;/&gt;&lt;property id=&quot;20307&quot; value=&quot;366&quot;/&gt;&lt;/object&gt;&lt;object type=&quot;3&quot; unique_id=&quot;301449&quot;&gt;&lt;property id=&quot;20148&quot; value=&quot;5&quot;/&gt;&lt;property id=&quot;20300&quot; value=&quot;Slide 12&quot;/&gt;&lt;property id=&quot;20307&quot; value=&quot;372&quot;/&gt;&lt;/object&gt;&lt;/object&gt;&lt;object type=&quot;8&quot; unique_id=&quot;301463&quot;&gt;&lt;/object&gt;&lt;/object&gt;&lt;/database&gt;"/>
  <p:tag name="SECTOMILLISECCONVERTED" val="1"/>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646</Words>
  <Application>Microsoft Office PowerPoint</Application>
  <PresentationFormat>On-screen Show (4:3)</PresentationFormat>
  <Paragraphs>152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Chartier, George - OSHA</dc:creator>
  <cp:lastModifiedBy>Owner</cp:lastModifiedBy>
  <cp:revision>234</cp:revision>
  <dcterms:created xsi:type="dcterms:W3CDTF">2014-11-10T23:00:47Z</dcterms:created>
  <dcterms:modified xsi:type="dcterms:W3CDTF">2018-10-31T20:34:58Z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7547C075-5206-44BA-B4E8-047258B74A45</vt:lpwstr>
  </property>
  <property fmtid="{D5CDD505-2E9C-101B-9397-08002B2CF9AE}" pid="3" name="ArticulatePath">
    <vt:lpwstr>Top 10 Violations (FY 18)</vt:lpwstr>
  </property>
</Properties>
</file>